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FC9FDF-5A7B-4620-A333-580B31F81B52}" v="1" dt="2019-10-29T05:59:02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Knox" userId="a67f5eaf797c531e" providerId="LiveId" clId="{49FC9FDF-5A7B-4620-A333-580B31F81B52}"/>
    <pc:docChg chg="addSld delSld modSld">
      <pc:chgData name="Colin Knox" userId="a67f5eaf797c531e" providerId="LiveId" clId="{49FC9FDF-5A7B-4620-A333-580B31F81B52}" dt="2019-10-29T05:59:34.224" v="1" actId="2696"/>
      <pc:docMkLst>
        <pc:docMk/>
      </pc:docMkLst>
      <pc:sldChg chg="add del">
        <pc:chgData name="Colin Knox" userId="a67f5eaf797c531e" providerId="LiveId" clId="{49FC9FDF-5A7B-4620-A333-580B31F81B52}" dt="2019-10-29T05:59:34.224" v="1" actId="2696"/>
        <pc:sldMkLst>
          <pc:docMk/>
          <pc:sldMk cId="347693151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24/09/2021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24/09/2021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64FAA2F-2045-469B-8CCA-9D6C8CC6D1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8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595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6BFC05D-3F02-41AB-B619-6C88248533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7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01050DE-0A5F-4EAE-BBAD-4B42CA1F08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04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A04A2C0-3929-4A83-85EC-2D444E9469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4601" y="203951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757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7352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BE3778D-5522-4FD1-A1E9-328867823C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84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668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017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3401E25-3513-46F0-A253-E10B0ACC37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7501" y="352425"/>
            <a:ext cx="1143000" cy="5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5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43B910E-0FA5-46C7-BAA8-C388D2B4B7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198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E520563-6446-49B0-91C2-B1EE5EA4CA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7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19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375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9E95913-650F-439E-8D46-C274C4FC6B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8454" y="425388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39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558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930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2327140-71E4-44BA-9EE2-C80B8AD127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8454" y="234888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871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4807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75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2D3CDB-5787-4DBF-B886-B04A2EE1F2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8454" y="41967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20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5DE80A9-2E85-427F-A951-2383C697C9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77476" y="5940393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C048868-0E40-4F0F-91F0-71D2170BFE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487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24/09/2021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7" r:id="rId3"/>
    <p:sldLayoutId id="2147483668" r:id="rId4"/>
    <p:sldLayoutId id="2147483665" r:id="rId5"/>
    <p:sldLayoutId id="2147483669" r:id="rId6"/>
    <p:sldLayoutId id="2147483666" r:id="rId7"/>
    <p:sldLayoutId id="2147483662" r:id="rId8"/>
    <p:sldLayoutId id="2147483650" r:id="rId9"/>
    <p:sldLayoutId id="2147483660" r:id="rId10"/>
    <p:sldLayoutId id="2147483661" r:id="rId11"/>
    <p:sldLayoutId id="2147483654" r:id="rId12"/>
    <p:sldLayoutId id="2147483663" r:id="rId13"/>
    <p:sldLayoutId id="2147483664" r:id="rId14"/>
    <p:sldLayoutId id="2147483655" r:id="rId15"/>
    <p:sldLayoutId id="2147483657" r:id="rId16"/>
    <p:sldLayoutId id="21474836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897" y="1629324"/>
            <a:ext cx="10371909" cy="852221"/>
          </a:xfrm>
        </p:spPr>
        <p:txBody>
          <a:bodyPr>
            <a:normAutofit fontScale="90000"/>
          </a:bodyPr>
          <a:lstStyle/>
          <a:p>
            <a:pPr algn="just"/>
            <a:r>
              <a:rPr lang="de-DE" b="1" dirty="0" smtClean="0"/>
              <a:t>REGULACIJA BRZINE MOTORA JEDNOSMJERNIH STRUJA PRIMJENOM PID REGULATORA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8195" y="2734718"/>
            <a:ext cx="11756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Ksenija Brakočević 		                              Doc.dr  Martin Ćalasan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Nacionalni dispečerski centar Crne Gore		 Elektrotehnički fakultet Univerziteta Crne Gore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ksenija.brakocevic@cges.me			 martinc@ucg.ac.me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7691" y="3027321"/>
            <a:ext cx="9144000" cy="852221"/>
          </a:xfrm>
        </p:spPr>
        <p:txBody>
          <a:bodyPr>
            <a:normAutofit/>
          </a:bodyPr>
          <a:lstStyle/>
          <a:p>
            <a:r>
              <a:rPr lang="sr-Latn-ME" sz="5400" dirty="0" smtClean="0"/>
              <a:t>Hvala na pažnji.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00B050"/>
                </a:solidFill>
              </a:rPr>
              <a:t>Motori jednosmjerne struje zahvaljujući svojim povoljnim funkcionalnim karakteristikama imaju  primjenu u industriji, električnoj vuči, automobilima kao i uređajima koji se koriste u domaćinstvu.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sr-Latn-ME" dirty="0" smtClean="0">
                <a:solidFill>
                  <a:srgbClr val="00B050"/>
                </a:solidFill>
              </a:rPr>
              <a:t>Glavni nedostaci upotrebe motora jednosmjerne struje se ogledaju u potrebi za redovnim održavanjem, relativno visokoj cijeni i kraćem vijeku trajanja u odnosu na motore naizmjenične struje.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sr-Latn-ME" dirty="0" smtClean="0">
                <a:solidFill>
                  <a:srgbClr val="00B050"/>
                </a:solidFill>
              </a:rPr>
              <a:t>Međutim, iako asinhroni motori potiskuju upotrebu motora jednosmjernih struja, pogotovo u industriji, motori jednosmjerne struje se  vrlo često koriste uglavnom kao motori manjih snaga i kada je neophodan pogon sa širokim opsegom regulacije brzine.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Regulacija MJJS i PID regulator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MJJS</a:t>
            </a:r>
            <a:r>
              <a:rPr lang="sr-Latn-ME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se </a:t>
            </a:r>
            <a:r>
              <a:rPr lang="sr-Latn-ME" dirty="0" smtClean="0">
                <a:solidFill>
                  <a:srgbClr val="00B050"/>
                </a:solidFill>
              </a:rPr>
              <a:t>koriste kao dio regulisanog pogona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O</a:t>
            </a:r>
            <a:r>
              <a:rPr lang="sr-Latn-ME" dirty="0" smtClean="0">
                <a:solidFill>
                  <a:srgbClr val="00B050"/>
                </a:solidFill>
              </a:rPr>
              <a:t>d ključnog značaja za postizanje kvalitetnog odziva na zadatu pobudu je adekvatan odabir vrijednosti parametara regulatora.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sr-Latn-ME" dirty="0" smtClean="0">
                <a:solidFill>
                  <a:srgbClr val="00B050"/>
                </a:solidFill>
              </a:rPr>
              <a:t> Za regulaciju brzine motora jednosmjernih struja dominantno se koriste PID regulatori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sr-Latn-ME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4" name="Picture 1" descr="C:\Users\Ksenija\Pictures\Screenshots\Screenshot (84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2423" y="3242293"/>
            <a:ext cx="8727154" cy="287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610077" y="6235729"/>
            <a:ext cx="476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dirty="0" smtClean="0">
                <a:solidFill>
                  <a:srgbClr val="00B050"/>
                </a:solidFill>
              </a:rPr>
              <a:t>Blok diagram DC motora sa PID regulatorom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senija\Pictures\Screenshots\Screenshot (87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508" y="313510"/>
            <a:ext cx="5385818" cy="6257108"/>
          </a:xfrm>
          <a:prstGeom prst="rect">
            <a:avLst/>
          </a:prstGeom>
          <a:noFill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415" y="326570"/>
            <a:ext cx="5699410" cy="625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Zadatak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ovog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rada</a:t>
            </a:r>
            <a:r>
              <a:rPr lang="en-US" sz="4800" dirty="0" smtClean="0">
                <a:solidFill>
                  <a:srgbClr val="00B050"/>
                </a:solidFill>
              </a:rPr>
              <a:t> je </a:t>
            </a:r>
            <a:r>
              <a:rPr lang="en-US" sz="4800" dirty="0" err="1" smtClean="0">
                <a:solidFill>
                  <a:srgbClr val="00B050"/>
                </a:solidFill>
              </a:rPr>
              <a:t>da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izvr</a:t>
            </a:r>
            <a:r>
              <a:rPr lang="sr-Latn-ME" sz="4800" dirty="0" smtClean="0">
                <a:solidFill>
                  <a:srgbClr val="00B050"/>
                </a:solidFill>
              </a:rPr>
              <a:t>ši poređenje odziva brzine za razne vrijednosti parametara PID regulatora pronađenih u literaturi.</a:t>
            </a:r>
            <a:endParaRPr lang="en-US" sz="48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Komparativna analiza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5416" y="1235674"/>
          <a:ext cx="9749481" cy="5424616"/>
        </p:xfrm>
        <a:graphic>
          <a:graphicData uri="http://schemas.openxmlformats.org/drawingml/2006/table">
            <a:tbl>
              <a:tblPr/>
              <a:tblGrid>
                <a:gridCol w="2158226"/>
                <a:gridCol w="1114468"/>
                <a:gridCol w="924501"/>
                <a:gridCol w="924501"/>
                <a:gridCol w="1114468"/>
                <a:gridCol w="1114468"/>
                <a:gridCol w="1114468"/>
                <a:gridCol w="1284381"/>
              </a:tblGrid>
              <a:tr h="957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b="1" dirty="0">
                          <a:latin typeface="Arial"/>
                          <a:ea typeface="Times New Roman"/>
                          <a:cs typeface="Times New Roman"/>
                        </a:rPr>
                        <a:t>Optimizacioni algoritam I tip regulatora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b="1" i="1" dirty="0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sr-Latn-ME" sz="1000" b="1" i="1" baseline="-25000" dirty="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b="1" i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sr-Latn-ME" sz="1000" b="1" i="1" baseline="-250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b="1" i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sr-Latn-ME" sz="1000" b="1" i="1" baseline="-2500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b="1">
                          <a:latin typeface="Arial"/>
                          <a:ea typeface="Times New Roman"/>
                          <a:cs typeface="Times New Roman"/>
                        </a:rPr>
                        <a:t>Preskok [%]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b="1">
                          <a:latin typeface="Arial"/>
                          <a:ea typeface="Times New Roman"/>
                          <a:cs typeface="Times New Roman"/>
                        </a:rPr>
                        <a:t>Vrijeme uspona [s]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b="1">
                          <a:latin typeface="Arial"/>
                          <a:ea typeface="Times New Roman"/>
                          <a:cs typeface="Times New Roman"/>
                        </a:rPr>
                        <a:t>Vrijeme smirenja 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b="1">
                          <a:latin typeface="Arial"/>
                          <a:ea typeface="Times New Roman"/>
                          <a:cs typeface="Times New Roman"/>
                        </a:rPr>
                        <a:t>[s]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latin typeface="Arial"/>
                          <a:ea typeface="Times New Roman"/>
                          <a:cs typeface="Times New Roman"/>
                        </a:rPr>
                        <a:t>Godina izdavanja rada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OBL/HGSO-PID [1]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16.9327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0.9508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2.8512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0.0030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92D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0.0546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92D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0.0946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latin typeface="Arial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HGSO-PID [1]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13.4430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1.2059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2.2707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0.0684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0.1188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latin typeface="Arial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HHO/PID [2]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15.8581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3.6963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2.7732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92D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0.0568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0.1003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latin typeface="Arial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ISCA-PID [3]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CambriaMath"/>
                          <a:cs typeface="Times New Roman"/>
                        </a:rPr>
                        <a:t>18.8156,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CambriaMath"/>
                          <a:cs typeface="Times New Roman"/>
                        </a:rPr>
                        <a:t>4.7628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CambriaMath"/>
                          <a:cs typeface="Times New Roman"/>
                        </a:rPr>
                        <a:t>3.3181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C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0.0476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C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0.0846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latin typeface="Arial"/>
                          <a:ea typeface="Times New Roman"/>
                          <a:cs typeface="Times New Roman"/>
                        </a:rPr>
                        <a:t>2019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SMA/ PID [4]</a:t>
                      </a:r>
                      <a:endParaRPr lang="en-US" sz="1200">
                        <a:latin typeface="Myriad Pro Ligh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18.6458</a:t>
                      </a:r>
                      <a:endParaRPr lang="en-US" sz="1200">
                        <a:latin typeface="Myriad Pro Ligh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2.5235</a:t>
                      </a:r>
                      <a:endParaRPr lang="en-US" sz="1200">
                        <a:latin typeface="Myriad Pro Ligh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3.1921</a:t>
                      </a:r>
                      <a:endParaRPr lang="en-US" sz="1200">
                        <a:latin typeface="Myriad Pro Ligh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0.0026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C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0.0490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C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0.0857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latin typeface="Arial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SSA/PID [5]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19.5893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5.2483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3.2937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0.151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0.047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0.081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latin typeface="Arial"/>
                          <a:ea typeface="Times New Roman"/>
                          <a:cs typeface="Times New Roman"/>
                        </a:rPr>
                        <a:t>2018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i="1">
                          <a:latin typeface="Arial"/>
                          <a:ea typeface="Times New Roman"/>
                          <a:cs typeface="Times New Roman"/>
                        </a:rPr>
                        <a:t>IWO/ PID[7]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1.5782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0.4372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0.0481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6.98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0.419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1.25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i="1"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SCA/ PID [8]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11.3163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0.5544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1.8072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0.192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0.0833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0.138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latin typeface="Arial"/>
                          <a:ea typeface="Times New Roman"/>
                          <a:cs typeface="Times New Roman"/>
                        </a:rPr>
                        <a:t>2017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SFS/ PID [9]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1.6315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0.2798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0.2395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0.544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 dirty="0">
                          <a:latin typeface="Arial"/>
                          <a:ea typeface="Times New Roman"/>
                          <a:cs typeface="Times New Roman"/>
                        </a:rPr>
                        <a:t>1.45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latin typeface="Arial"/>
                          <a:ea typeface="Times New Roman"/>
                          <a:cs typeface="Times New Roman"/>
                        </a:rPr>
                        <a:t>2017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GWO/ PID [10]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6.8984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0.5626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0.9293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1.51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0.139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0.205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Arial"/>
                          <a:ea typeface="Times New Roman"/>
                          <a:cs typeface="Times New Roman"/>
                        </a:rPr>
                        <a:t>2017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PSO/ PID [6,13]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1.5234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1.3801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0.0159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24.2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0.356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IWOA-PID [11]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1.5767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0.4297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0.0574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6.1968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0.4262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1.2418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Arial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WOA-PID [11]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1.4358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1.6726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0.0416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26.3018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0.3708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1.8268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Arial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ASO/ PID [12]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11.9437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2.0521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2.4358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0.0692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latin typeface="Arial"/>
                          <a:ea typeface="Times New Roman"/>
                          <a:cs typeface="Times New Roman"/>
                        </a:rPr>
                        <a:t>0.1535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Arial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Komparativna analiza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00B050"/>
                </a:solidFill>
              </a:rPr>
              <a:t>Preskok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sr-Latn-ME" dirty="0" smtClean="0">
                <a:solidFill>
                  <a:srgbClr val="00B050"/>
                </a:solidFill>
              </a:rPr>
              <a:t>eliminisan za algoritme HGSO, HHO, ISCA, SFS i ASO. 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Vrijeme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uspona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sr-Latn-ME" dirty="0" smtClean="0">
                <a:solidFill>
                  <a:srgbClr val="00B050"/>
                </a:solidFill>
              </a:rPr>
              <a:t>SSA PID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sr-Latn-ME" dirty="0" smtClean="0">
                <a:solidFill>
                  <a:srgbClr val="00B050"/>
                </a:solidFill>
              </a:rPr>
              <a:t>0.047s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                     </a:t>
            </a:r>
            <a:r>
              <a:rPr lang="sr-Latn-ME" dirty="0" smtClean="0">
                <a:solidFill>
                  <a:srgbClr val="00B050"/>
                </a:solidFill>
              </a:rPr>
              <a:t>ISCA PID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sr-Latn-ME" dirty="0" smtClean="0">
                <a:solidFill>
                  <a:srgbClr val="00B050"/>
                </a:solidFill>
              </a:rPr>
              <a:t>0.0476s 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                     </a:t>
            </a:r>
            <a:r>
              <a:rPr lang="sr-Latn-ME" dirty="0" smtClean="0">
                <a:solidFill>
                  <a:srgbClr val="00B050"/>
                </a:solidFill>
              </a:rPr>
              <a:t>SMA PID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sr-Latn-ME" dirty="0" smtClean="0">
                <a:solidFill>
                  <a:srgbClr val="00B050"/>
                </a:solidFill>
              </a:rPr>
              <a:t>0.0490s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Vrijeme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smir</a:t>
            </a:r>
            <a:r>
              <a:rPr lang="sr-Latn-ME" dirty="0" smtClean="0">
                <a:solidFill>
                  <a:srgbClr val="00B050"/>
                </a:solidFill>
              </a:rPr>
              <a:t>enja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sr-Latn-ME" dirty="0" smtClean="0">
                <a:solidFill>
                  <a:srgbClr val="00B050"/>
                </a:solidFill>
              </a:rPr>
              <a:t>SSA PID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sr-Latn-ME" dirty="0" smtClean="0">
                <a:solidFill>
                  <a:srgbClr val="00B050"/>
                </a:solidFill>
              </a:rPr>
              <a:t>0.081s 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                    </a:t>
            </a:r>
            <a:r>
              <a:rPr lang="sr-Latn-ME" dirty="0" smtClean="0">
                <a:solidFill>
                  <a:srgbClr val="00B050"/>
                </a:solidFill>
              </a:rPr>
              <a:t>ISCA PID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sr-Latn-ME" dirty="0" smtClean="0">
                <a:solidFill>
                  <a:srgbClr val="00B050"/>
                </a:solidFill>
              </a:rPr>
              <a:t>0.0846s 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sr-Latn-ME" dirty="0" smtClean="0">
              <a:solidFill>
                <a:srgbClr val="00B050"/>
              </a:solidFill>
            </a:endParaRPr>
          </a:p>
          <a:p>
            <a:r>
              <a:rPr lang="sr-Latn-ME" dirty="0" smtClean="0">
                <a:solidFill>
                  <a:srgbClr val="00B050"/>
                </a:solidFill>
              </a:rPr>
              <a:t>                          SMA PID (0.0857s )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ME" dirty="0" smtClean="0"/>
              <a:t>Komparativna analiza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00479"/>
            <a:ext cx="6580070" cy="493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2343" y="1137671"/>
            <a:ext cx="6509657" cy="488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0057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a) Pore</a:t>
            </a:r>
            <a:r>
              <a:rPr lang="sr-Latn-ME" dirty="0" smtClean="0">
                <a:solidFill>
                  <a:srgbClr val="00B050"/>
                </a:solidFill>
              </a:rPr>
              <a:t>đenje step odziva dobijenih primjenom algoritama koji daju najbolje vrijeme uspona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60057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dirty="0" smtClean="0">
                <a:solidFill>
                  <a:srgbClr val="00B050"/>
                </a:solidFill>
              </a:rPr>
              <a:t>b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sr-Latn-ME" dirty="0" smtClean="0">
                <a:solidFill>
                  <a:srgbClr val="00B050"/>
                </a:solidFill>
              </a:rPr>
              <a:t>Poređenje step odziva dobijenih primjenom algoritama  koji daju najbolje vrijeme </a:t>
            </a:r>
            <a:r>
              <a:rPr lang="sr-Latn-ME" dirty="0" smtClean="0">
                <a:solidFill>
                  <a:srgbClr val="00B050"/>
                </a:solidFill>
              </a:rPr>
              <a:t>smirenja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Zaklju</a:t>
            </a:r>
            <a:r>
              <a:rPr lang="sr-Latn-ME" dirty="0" smtClean="0"/>
              <a:t>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00B050"/>
                </a:solidFill>
              </a:rPr>
              <a:t>Najbolje vrijednosti vremena uspona i vremena smirenja postiže SSA, ali treba primjetiti da se prilikom primjene ovog algoritma ipak javlja preskok. </a:t>
            </a:r>
          </a:p>
          <a:p>
            <a:r>
              <a:rPr lang="sr-Latn-ME" dirty="0" smtClean="0">
                <a:solidFill>
                  <a:srgbClr val="00B050"/>
                </a:solidFill>
              </a:rPr>
              <a:t>Algoritmi  ISCA i SMA daju rezulate gdje preskoka nema ili je minimalan, dok su im vremena smirenja i uspona uporedivi sa SSA.</a:t>
            </a:r>
          </a:p>
          <a:p>
            <a:r>
              <a:rPr lang="sr-Latn-ME" dirty="0" smtClean="0">
                <a:solidFill>
                  <a:srgbClr val="00B050"/>
                </a:solidFill>
              </a:rPr>
              <a:t> Nijedna od dosadašnjih primjena optimizacionih algoritama na PID regulator u svrhe regulacije brzine jednosmjerne struje ne daje rezultate gdje su postignute dominatno bolje vrijednosti za sva tri parametra.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GREglobal16_9_Ed1Aug18.v2potx.potx" id="{851D9E84-7857-4959-8209-91AE4FCDD2E8}" vid="{70DA1C26-504D-4DDA-9CD8-0E0DC5546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CIGREglobal16_9_Ed1Aug18.v2potx</Template>
  <TotalTime>52</TotalTime>
  <Words>536</Words>
  <Application>Microsoft Office PowerPoint</Application>
  <PresentationFormat>Custom</PresentationFormat>
  <Paragraphs>152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REGULACIJA BRZINE MOTORA JEDNOSMJERNIH STRUJA PRIMJENOM PID REGULATORA</vt:lpstr>
      <vt:lpstr>UVOD</vt:lpstr>
      <vt:lpstr>Regulacija MJJS i PID regulator</vt:lpstr>
      <vt:lpstr>Slide 4</vt:lpstr>
      <vt:lpstr>Slide 5</vt:lpstr>
      <vt:lpstr>Komparativna analiza</vt:lpstr>
      <vt:lpstr>Komparativna analiza</vt:lpstr>
      <vt:lpstr>Komparativna analiza</vt:lpstr>
      <vt:lpstr>Zaključak</vt:lpstr>
      <vt:lpstr>Hvala na pažnji.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Ksenija</cp:lastModifiedBy>
  <cp:revision>8</cp:revision>
  <dcterms:created xsi:type="dcterms:W3CDTF">2018-08-21T10:06:45Z</dcterms:created>
  <dcterms:modified xsi:type="dcterms:W3CDTF">2021-09-24T17:36:27Z</dcterms:modified>
</cp:coreProperties>
</file>